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389" r:id="rId2"/>
    <p:sldId id="374" r:id="rId3"/>
    <p:sldId id="376" r:id="rId4"/>
    <p:sldId id="385" r:id="rId5"/>
    <p:sldId id="388" r:id="rId6"/>
    <p:sldId id="387" r:id="rId7"/>
    <p:sldId id="375" r:id="rId8"/>
    <p:sldId id="377" r:id="rId9"/>
    <p:sldId id="378" r:id="rId10"/>
    <p:sldId id="379" r:id="rId11"/>
    <p:sldId id="382" r:id="rId12"/>
    <p:sldId id="381" r:id="rId13"/>
    <p:sldId id="390" r:id="rId14"/>
    <p:sldId id="383" r:id="rId15"/>
    <p:sldId id="380" r:id="rId16"/>
    <p:sldId id="391" r:id="rId17"/>
    <p:sldId id="384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176"/>
    <a:srgbClr val="0033CC"/>
    <a:srgbClr val="FCFDC1"/>
    <a:srgbClr val="FFFFC8"/>
    <a:srgbClr val="FFFFB7"/>
    <a:srgbClr val="FFFFB4"/>
    <a:srgbClr val="FFFFB1"/>
    <a:srgbClr val="FFFFD9"/>
    <a:srgbClr val="FFFF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548" autoAdjust="0"/>
    <p:restoredTop sz="94660"/>
  </p:normalViewPr>
  <p:slideViewPr>
    <p:cSldViewPr snapToGrid="0">
      <p:cViewPr>
        <p:scale>
          <a:sx n="80" d="100"/>
          <a:sy n="80" d="100"/>
        </p:scale>
        <p:origin x="-1306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F807BDC-8E06-451D-96EF-10DD08ACC46B}" type="datetimeFigureOut">
              <a:rPr lang="en-US" smtClean="0"/>
              <a:t>12/22/2018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413233F-9E0B-42EE-A353-E3382C6A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F5910-15FA-44C2-B056-24FA623D7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9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439BF-6994-4883-BBC8-5A319909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3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33C0-371A-4CAB-B6E8-FEF998B1A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0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71D32-37E7-4A22-88B5-0D43DD035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6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8E80D-0945-4A3F-88AA-DA483F47A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5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56392-4FBF-42B7-8BD9-FE90DF304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1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BB3C-3631-4BF4-B010-56D4701C3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8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F6D5A-698A-49B5-8F6F-08436F2E9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9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34E9F-CCA4-4E5F-BCF2-2655A35D9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4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C9074-214C-4C7E-83FA-040AE76C0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3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F1D81-EC71-4F1B-83B6-05478FB76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71F4F89-CB81-400E-BED6-F9BAF62DA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3" r="2819" b="-679"/>
          <a:stretch/>
        </p:blipFill>
        <p:spPr>
          <a:xfrm>
            <a:off x="85725" y="133350"/>
            <a:ext cx="9058275" cy="6701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6909" y="0"/>
            <a:ext cx="6791325" cy="22193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Newton Cooling in the Attic: Applying ODEs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at Home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360" y="2962275"/>
            <a:ext cx="54768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Dan </a:t>
            </a:r>
            <a:r>
              <a:rPr lang="en-US" sz="3200" dirty="0" err="1" smtClean="0">
                <a:solidFill>
                  <a:srgbClr val="FFFF00"/>
                </a:solidFill>
              </a:rPr>
              <a:t>Kalman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American </a:t>
            </a:r>
            <a:r>
              <a:rPr lang="en-US" sz="3200" dirty="0">
                <a:solidFill>
                  <a:srgbClr val="FFFF00"/>
                </a:solidFill>
              </a:rPr>
              <a:t>University </a:t>
            </a:r>
            <a:r>
              <a:rPr lang="en-US" sz="2000" dirty="0">
                <a:solidFill>
                  <a:srgbClr val="FFFF00"/>
                </a:solidFill>
              </a:rPr>
              <a:t>(emeritus)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u="sng" dirty="0" smtClean="0">
                <a:solidFill>
                  <a:srgbClr val="FFFF00"/>
                </a:solidFill>
              </a:rPr>
              <a:t>www.dankalman.net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249" y="205629"/>
            <a:ext cx="7772400" cy="82307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17500" y="1009650"/>
                <a:ext cx="8343900" cy="56007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 smtClean="0"/>
                  <a:t>Assume initial cavity temperature is between the two ambient temperatures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/>
                          </a:rPr>
                          <m:t>10&lt;</m:t>
                        </m:r>
                        <m:sSub>
                          <m:sSubPr>
                            <m:ctrlPr>
                              <a:rPr lang="en-US" alt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800" b="0" i="1" smtClean="0">
                            <a:latin typeface="Cambria Math"/>
                          </a:rPr>
                          <m:t>&lt;70</m:t>
                        </m:r>
                      </m:e>
                    </m:d>
                  </m:oMath>
                </a14:m>
                <a:endParaRPr lang="en-US" altLang="en-US" sz="2800" dirty="0" smtClean="0"/>
              </a:p>
              <a:p>
                <a:pPr eaLnBrk="1" hangingPunct="1"/>
                <a:r>
                  <a:rPr lang="en-US" altLang="en-US" sz="2800" dirty="0" smtClean="0"/>
                  <a:t>Temperature in cavity will asymptotically approach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sz="28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alt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/>
                          </a:rPr>
                          <m:t>70</m:t>
                        </m:r>
                        <m:r>
                          <a:rPr lang="en-US" altLang="en-US" sz="2800" i="1">
                            <a:latin typeface="Cambria Math"/>
                          </a:rPr>
                          <m:t>𝑟</m:t>
                        </m:r>
                        <m:r>
                          <a:rPr lang="en-US" altLang="en-US" sz="2800" i="1">
                            <a:latin typeface="Cambria Math"/>
                          </a:rPr>
                          <m:t>+10</m:t>
                        </m:r>
                        <m:r>
                          <a:rPr lang="en-US" altLang="en-US" sz="2800" i="1">
                            <a:latin typeface="Cambria Math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altLang="en-US" sz="2800" dirty="0"/>
                          <m:t> </m:t>
                        </m:r>
                      </m:num>
                      <m:den>
                        <m:r>
                          <a:rPr lang="en-US" altLang="en-US" sz="2800" i="1">
                            <a:latin typeface="Cambria Math"/>
                          </a:rPr>
                          <m:t>𝑟</m:t>
                        </m:r>
                        <m:r>
                          <a:rPr lang="en-US" altLang="en-US" sz="2800" i="1">
                            <a:latin typeface="Cambria Math"/>
                          </a:rPr>
                          <m:t>+</m:t>
                        </m:r>
                        <m:r>
                          <a:rPr lang="en-US" altLang="en-US" sz="2800" i="1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altLang="en-US" sz="2800" dirty="0" smtClean="0"/>
                  <a:t> </a:t>
                </a:r>
              </a:p>
              <a:p>
                <a:pPr eaLnBrk="1" hangingPunct="1"/>
                <a:r>
                  <a:rPr lang="en-US" altLang="en-US" sz="2800" dirty="0" smtClean="0"/>
                  <a:t>Note this is a weighted average of the two ambient temperatures: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sz="28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altLang="en-US" sz="2800" i="1">
                        <a:latin typeface="Cambria Math"/>
                      </a:rPr>
                      <m:t>=</m:t>
                    </m:r>
                    <m:r>
                      <a:rPr lang="en-US" altLang="en-US" sz="2800" b="0" i="1" smtClean="0">
                        <a:latin typeface="Cambria Math"/>
                      </a:rPr>
                      <m:t>10</m:t>
                    </m:r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altLang="en-US" sz="2800" dirty="0"/>
                          <m:t> </m:t>
                        </m:r>
                      </m:num>
                      <m:den>
                        <m:r>
                          <a:rPr lang="en-US" altLang="en-US" sz="2800" i="1">
                            <a:latin typeface="Cambria Math"/>
                          </a:rPr>
                          <m:t>𝑟</m:t>
                        </m:r>
                        <m:r>
                          <a:rPr lang="en-US" altLang="en-US" sz="2800" i="1">
                            <a:latin typeface="Cambria Math"/>
                          </a:rPr>
                          <m:t>+</m:t>
                        </m:r>
                        <m:r>
                          <a:rPr lang="en-US" altLang="en-US" sz="2800" i="1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altLang="en-US" sz="2800" b="0" i="1" smtClean="0">
                        <a:latin typeface="Cambria Math"/>
                      </a:rPr>
                      <m:t>+70</m:t>
                    </m:r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altLang="en-US" sz="2800" i="1">
                            <a:latin typeface="Cambria Math"/>
                          </a:rPr>
                          <m:t>𝑟</m:t>
                        </m:r>
                        <m:r>
                          <a:rPr lang="en-US" altLang="en-US" sz="2800" i="1">
                            <a:latin typeface="Cambria Math"/>
                          </a:rPr>
                          <m:t>+</m:t>
                        </m:r>
                        <m:r>
                          <a:rPr lang="en-US" altLang="en-US" sz="2800" i="1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altLang="en-US" sz="2800" dirty="0" smtClean="0"/>
              </a:p>
              <a:p>
                <a:pPr eaLnBrk="1" hangingPunct="1"/>
                <a:r>
                  <a:rPr lang="en-US" altLang="en-US" sz="2800" dirty="0" smtClean="0"/>
                  <a:t>This is between 10 and 70, with weights in the ratio </a:t>
                </a:r>
                <a:br>
                  <a:rPr lang="en-US" altLang="en-US" sz="2800" dirty="0" smtClean="0"/>
                </a:br>
                <a:r>
                  <a:rPr lang="en-US" altLang="en-US" sz="2800" i="1" dirty="0" smtClean="0"/>
                  <a:t>s</a:t>
                </a:r>
                <a:r>
                  <a:rPr lang="en-US" altLang="en-US" sz="2800" dirty="0" smtClean="0"/>
                  <a:t> </a:t>
                </a:r>
                <a:r>
                  <a:rPr lang="en-US" altLang="en-US" sz="2800" b="1" dirty="0" smtClean="0"/>
                  <a:t>:</a:t>
                </a:r>
                <a:r>
                  <a:rPr lang="en-US" altLang="en-US" sz="2800" dirty="0" smtClean="0"/>
                  <a:t> </a:t>
                </a:r>
                <a:r>
                  <a:rPr lang="en-US" altLang="en-US" sz="2800" i="1" dirty="0" smtClean="0"/>
                  <a:t>r</a:t>
                </a:r>
                <a:r>
                  <a:rPr lang="en-US" altLang="en-US" sz="2800" dirty="0" smtClean="0"/>
                  <a:t>.</a:t>
                </a:r>
              </a:p>
              <a:p>
                <a:pPr eaLnBrk="1" hangingPunct="1"/>
                <a:r>
                  <a:rPr lang="en-US" alt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/>
                      </a:rPr>
                      <m:t>𝑟</m:t>
                    </m:r>
                    <m:r>
                      <a:rPr lang="en-US" altLang="en-US" sz="2800" b="0" i="0" smtClean="0">
                        <a:latin typeface="Cambria Math"/>
                      </a:rPr>
                      <m:t>=5</m:t>
                    </m:r>
                    <m:r>
                      <a:rPr lang="en-US" altLang="en-US" sz="28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en-US" sz="2800" dirty="0" smtClean="0"/>
                  <a:t>. </a:t>
                </a:r>
                <a:r>
                  <a:rPr lang="en-US" altLang="en-US" sz="2800" dirty="0"/>
                  <a:t> </a:t>
                </a:r>
                <a:r>
                  <a:rPr lang="en-US" altLang="en-US" sz="2800" dirty="0" smtClean="0"/>
                  <a:t>Divide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800" i="1">
                            <a:latin typeface="Cambria Math"/>
                          </a:rPr>
                          <m:t>10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en-US" sz="2800" i="1">
                            <a:latin typeface="Cambria Math"/>
                          </a:rPr>
                          <m:t>70</m:t>
                        </m:r>
                      </m:e>
                    </m:d>
                  </m:oMath>
                </a14:m>
                <a:r>
                  <a:rPr lang="en-US" altLang="en-US" sz="2800" dirty="0" smtClean="0"/>
                  <a:t> into sixths,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sz="28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altLang="en-US" sz="2800" i="1">
                        <a:latin typeface="Cambria Math"/>
                      </a:rPr>
                      <m:t>=10</m:t>
                    </m:r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altLang="en-US" sz="2800" i="1">
                        <a:latin typeface="Cambria Math"/>
                      </a:rPr>
                      <m:t>+70</m:t>
                    </m:r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en-US" sz="2800" dirty="0" smtClean="0"/>
                  <a:t>  so is 1/6 of the way from 70 to 10.  </a:t>
                </a:r>
                <a:r>
                  <a:rPr lang="en-US" altLang="en-US" sz="2800" i="1" dirty="0"/>
                  <a:t> </a:t>
                </a:r>
                <a:r>
                  <a:rPr lang="en-US" altLang="en-US" sz="2800" i="1" dirty="0" smtClean="0"/>
                  <a:t> </a:t>
                </a:r>
                <a:r>
                  <a:rPr lang="en-US" altLang="en-US" sz="2800" i="1" dirty="0" err="1" smtClean="0"/>
                  <a:t>ie</a:t>
                </a:r>
                <a:r>
                  <a:rPr lang="en-US" altLang="en-US" sz="2800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sz="28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altLang="en-US" sz="2800" i="1">
                        <a:latin typeface="Cambria Math"/>
                      </a:rPr>
                      <m:t>=</m:t>
                    </m:r>
                    <m:r>
                      <a:rPr lang="en-US" altLang="en-US" sz="2800" b="0" i="1" smtClean="0">
                        <a:latin typeface="Cambria Math"/>
                      </a:rPr>
                      <m:t>6</m:t>
                    </m:r>
                    <m:r>
                      <a:rPr lang="en-US" altLang="en-US" sz="2800" i="1">
                        <a:latin typeface="Cambria Math"/>
                      </a:rPr>
                      <m:t>0</m:t>
                    </m:r>
                  </m:oMath>
                </a14:m>
                <a:endParaRPr lang="en-US" altLang="en-US" sz="2800" dirty="0" smtClean="0"/>
              </a:p>
              <a:p>
                <a:pPr eaLnBrk="1" hangingPunct="1"/>
                <a:endParaRPr lang="en-US" altLang="en-US" dirty="0" smtClean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7500" y="1009650"/>
                <a:ext cx="8343900" cy="5600700"/>
              </a:xfrm>
              <a:blipFill rotWithShape="1">
                <a:blip r:embed="rId2"/>
                <a:stretch>
                  <a:fillRect l="-1242" t="-1089" b="-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17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249" y="205629"/>
            <a:ext cx="7772400" cy="82307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3250" y="1028700"/>
                <a:ext cx="8074025" cy="56007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 smtClean="0"/>
                  <a:t>Assume initial cavity temperature is between the two ambient temperatures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/>
                          </a:rPr>
                          <m:t>𝐶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&lt;</m:t>
                        </m:r>
                        <m:sSub>
                          <m:sSubPr>
                            <m:ctrlPr>
                              <a:rPr lang="en-US" alt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800" b="0" i="1" smtClean="0">
                            <a:latin typeface="Cambria Math"/>
                          </a:rPr>
                          <m:t>&lt;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𝐻</m:t>
                        </m:r>
                      </m:e>
                    </m:d>
                  </m:oMath>
                </a14:m>
                <a:endParaRPr lang="en-US" altLang="en-US" sz="2800" dirty="0" smtClean="0"/>
              </a:p>
              <a:p>
                <a:pPr eaLnBrk="1" hangingPunct="1"/>
                <a:r>
                  <a:rPr lang="en-US" altLang="en-US" sz="2800" dirty="0" smtClean="0"/>
                  <a:t>Temperature in cavity will asymptotically approach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alt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/>
                          </a:rPr>
                          <m:t>𝐻</m:t>
                        </m:r>
                        <m:r>
                          <a:rPr lang="en-US" altLang="en-US" i="1">
                            <a:latin typeface="Cambria Math"/>
                          </a:rPr>
                          <m:t>𝑟</m:t>
                        </m:r>
                        <m:r>
                          <a:rPr lang="en-US" altLang="en-US" i="1">
                            <a:latin typeface="Cambria Math"/>
                          </a:rPr>
                          <m:t>+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altLang="en-US" i="1">
                            <a:latin typeface="Cambria Math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num>
                      <m:den>
                        <m:r>
                          <a:rPr lang="en-US" altLang="en-US" i="1">
                            <a:latin typeface="Cambria Math"/>
                          </a:rPr>
                          <m:t>𝑟</m:t>
                        </m:r>
                        <m:r>
                          <a:rPr lang="en-US" altLang="en-US" i="1">
                            <a:latin typeface="Cambria Math"/>
                          </a:rPr>
                          <m:t>+</m:t>
                        </m:r>
                        <m:r>
                          <a:rPr lang="en-US" altLang="en-US" i="1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altLang="en-US" sz="2800" dirty="0" smtClean="0"/>
                  <a:t> </a:t>
                </a:r>
              </a:p>
              <a:p>
                <a:pPr eaLnBrk="1" hangingPunct="1"/>
                <a:r>
                  <a:rPr lang="en-US" altLang="en-US" sz="2800" dirty="0" smtClean="0"/>
                  <a:t>This equals 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/>
                          </a:rPr>
                          <m:t>𝐻𝑟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/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altLang="en-US" sz="2800" i="1">
                            <a:latin typeface="Cambria Math"/>
                          </a:rPr>
                          <m:t>+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𝐶</m:t>
                        </m:r>
                        <m:r>
                          <m:rPr>
                            <m:nor/>
                          </m:rPr>
                          <a:rPr lang="en-US" altLang="en-US" sz="2800" dirty="0"/>
                          <m:t> </m:t>
                        </m:r>
                      </m:num>
                      <m:den>
                        <m:r>
                          <a:rPr lang="en-US" altLang="en-US" sz="2800" i="1">
                            <a:latin typeface="Cambria Math"/>
                          </a:rPr>
                          <m:t>𝑟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/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altLang="en-US" sz="2800" i="1">
                            <a:latin typeface="Cambria Math"/>
                          </a:rPr>
                          <m:t>+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en-US" sz="2800" dirty="0" smtClean="0"/>
                  <a:t> 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sz="28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altLang="en-US" sz="2800" dirty="0" smtClean="0"/>
                  <a:t> depends only on the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altLang="en-US" sz="2800" dirty="0" smtClean="0"/>
                  <a:t> </a:t>
                </a:r>
              </a:p>
              <a:p>
                <a:pPr eaLnBrk="1" hangingPunct="1"/>
                <a:r>
                  <a:rPr lang="en-US" altLang="en-US" sz="2800" dirty="0" smtClean="0"/>
                  <a:t>This also leads to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altLang="en-US" i="1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alt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</m:sSub>
                        <m:r>
                          <a:rPr lang="en-US" altLang="en-US" i="1">
                            <a:latin typeface="Cambria Math"/>
                          </a:rPr>
                          <m:t>−</m:t>
                        </m:r>
                        <m:r>
                          <a:rPr lang="en-US" altLang="en-US" i="1">
                            <a:latin typeface="Cambria Math"/>
                          </a:rPr>
                          <m:t>𝐶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</m:num>
                      <m:den>
                        <m:r>
                          <a:rPr lang="en-US" altLang="en-US" i="1">
                            <a:latin typeface="Cambria Math"/>
                          </a:rPr>
                          <m:t>𝐻</m:t>
                        </m:r>
                        <m:r>
                          <a:rPr lang="en-US" alt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2800" dirty="0" smtClean="0"/>
                  <a:t>  showing again how the equilibrium value divides the interval from </a:t>
                </a:r>
                <a:r>
                  <a:rPr lang="en-US" altLang="en-US" sz="2800" i="1" dirty="0" smtClean="0"/>
                  <a:t>C</a:t>
                </a:r>
                <a:r>
                  <a:rPr lang="en-US" altLang="en-US" sz="2800" dirty="0" smtClean="0"/>
                  <a:t> to </a:t>
                </a:r>
                <a:r>
                  <a:rPr lang="en-US" altLang="en-US" sz="2800" i="1" dirty="0" smtClean="0"/>
                  <a:t>H</a:t>
                </a:r>
                <a:r>
                  <a:rPr lang="en-US" altLang="en-US" sz="2800" dirty="0" smtClean="0"/>
                  <a:t> into parts with ratio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/>
                      </a:rPr>
                      <m:t>𝑟</m:t>
                    </m:r>
                    <m:r>
                      <a:rPr lang="en-US" altLang="en-US" sz="2800" b="0" i="1" smtClean="0">
                        <a:latin typeface="Cambria Math"/>
                      </a:rPr>
                      <m:t> </m:t>
                    </m:r>
                    <m:r>
                      <a:rPr lang="en-US" altLang="en-US" sz="2800" b="1" i="1" smtClean="0">
                        <a:latin typeface="Cambria Math"/>
                      </a:rPr>
                      <m:t>:</m:t>
                    </m:r>
                    <m:r>
                      <a:rPr lang="en-US" altLang="en-US" sz="2800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altLang="en-US" sz="2800" dirty="0" smtClean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3250" y="1028700"/>
                <a:ext cx="8074025" cy="5600700"/>
              </a:xfrm>
              <a:blipFill rotWithShape="1">
                <a:blip r:embed="rId2"/>
                <a:stretch>
                  <a:fillRect l="-1360" t="-1088" r="-2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249" y="205629"/>
            <a:ext cx="7772400" cy="82307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Rate constants and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values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17500" y="1009650"/>
                <a:ext cx="8343900" cy="56007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 smtClean="0"/>
                  <a:t>Accurate modeling of temperature response to heat flow is complicated.  </a:t>
                </a:r>
                <a:r>
                  <a:rPr lang="en-US" altLang="en-US" sz="2800" dirty="0" smtClean="0"/>
                  <a:t>For our purposes we use zero</a:t>
                </a:r>
                <a:r>
                  <a:rPr lang="en-US" altLang="en-US" sz="2800" baseline="30000" dirty="0" smtClean="0"/>
                  <a:t>th</a:t>
                </a:r>
                <a:r>
                  <a:rPr lang="en-US" altLang="en-US" sz="2800" dirty="0" smtClean="0"/>
                  <a:t> order approximations: constant rate constants, heat capacities, etc.</a:t>
                </a:r>
                <a:endParaRPr lang="en-US" altLang="en-US" sz="2800" dirty="0" smtClean="0"/>
              </a:p>
              <a:p>
                <a:pPr eaLnBrk="1" hangingPunct="1"/>
                <a:r>
                  <a:rPr lang="en-US" altLang="en-US" sz="2800" dirty="0" smtClean="0"/>
                  <a:t>Change in temperature, </a:t>
                </a:r>
                <a:r>
                  <a:rPr lang="en-US" altLang="en-US" sz="2800" dirty="0" smtClean="0">
                    <a:latin typeface="Symbol" panose="05050102010706020507" pitchFamily="18" charset="2"/>
                  </a:rPr>
                  <a:t>D</a:t>
                </a:r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, is proportional to increase in energy </a:t>
                </a:r>
                <a:r>
                  <a:rPr lang="en-US" altLang="en-US" sz="2800" dirty="0" smtClean="0">
                    <a:latin typeface="Symbol" panose="05050102010706020507" pitchFamily="18" charset="2"/>
                  </a:rPr>
                  <a:t>D</a:t>
                </a:r>
                <a:r>
                  <a:rPr lang="en-US" altLang="en-US" sz="2800" i="1" dirty="0" smtClean="0"/>
                  <a:t>E</a:t>
                </a:r>
                <a:r>
                  <a:rPr lang="en-US" altLang="en-US" sz="2800" dirty="0" smtClean="0"/>
                  <a:t> (</a:t>
                </a:r>
                <a:r>
                  <a:rPr lang="en-US" altLang="en-US" sz="2800" dirty="0" err="1" smtClean="0"/>
                  <a:t>cals</a:t>
                </a:r>
                <a:r>
                  <a:rPr lang="en-US" altLang="en-US" sz="2800" dirty="0" smtClean="0"/>
                  <a:t>, </a:t>
                </a:r>
                <a:r>
                  <a:rPr lang="en-US" altLang="en-US" sz="2800" dirty="0" err="1" smtClean="0"/>
                  <a:t>btus</a:t>
                </a:r>
                <a:r>
                  <a:rPr lang="en-US" altLang="en-US" sz="2800" dirty="0" smtClean="0"/>
                  <a:t>, </a:t>
                </a:r>
                <a:r>
                  <a:rPr lang="en-US" altLang="en-US" sz="2800" dirty="0" err="1" smtClean="0"/>
                  <a:t>etc</a:t>
                </a:r>
                <a:r>
                  <a:rPr lang="en-US" altLang="en-US" sz="2800" dirty="0" smtClean="0"/>
                  <a:t>).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</a:rPr>
                      <m:t>∝ </m:t>
                    </m:r>
                    <m:f>
                      <m:fPr>
                        <m:ctrlPr>
                          <a:rPr lang="en-US" altLang="en-US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alt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en-US" sz="28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den>
                    </m:f>
                    <m:r>
                      <a:rPr lang="en-US" altLang="en-US" sz="28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altLang="en-US" sz="2800" dirty="0" smtClean="0"/>
                  <a:t> where </a:t>
                </a:r>
                <a:r>
                  <a:rPr lang="en-US" altLang="en-US" sz="2800" i="1" dirty="0" smtClean="0"/>
                  <a:t>R</a:t>
                </a:r>
                <a:r>
                  <a:rPr lang="en-US" altLang="en-US" sz="2800" dirty="0" smtClean="0"/>
                  <a:t> is the insulation’s </a:t>
                </a:r>
                <a:r>
                  <a:rPr lang="en-US" altLang="en-US" sz="2800" i="1" dirty="0" smtClean="0"/>
                  <a:t>R</a:t>
                </a:r>
                <a:r>
                  <a:rPr lang="en-US" altLang="en-US" sz="2800" dirty="0" smtClean="0"/>
                  <a:t> value, </a:t>
                </a:r>
                <a:br>
                  <a:rPr lang="en-US" altLang="en-US" sz="2800" dirty="0" smtClean="0"/>
                </a:br>
                <a:r>
                  <a:rPr lang="en-US" altLang="en-US" sz="2800" i="1" dirty="0" smtClean="0"/>
                  <a:t>A</a:t>
                </a:r>
                <a:r>
                  <a:rPr lang="en-US" altLang="en-US" sz="2800" dirty="0" smtClean="0"/>
                  <a:t> is area of the boundary through which heat flows</a:t>
                </a:r>
                <a:endParaRPr lang="en-US" altLang="en-US" sz="2800" dirty="0" smtClean="0"/>
              </a:p>
              <a:p>
                <a:pPr eaLnBrk="1" hangingPunct="1"/>
                <a:r>
                  <a:rPr lang="en-US" altLang="en-US" sz="2800" dirty="0" smtClean="0"/>
                  <a:t>Newton cooling rate </a:t>
                </a:r>
                <a:r>
                  <a:rPr lang="en-US" altLang="en-US" sz="2800" dirty="0" smtClean="0"/>
                  <a:t>constant 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/>
                        <a:ea typeface="Cambria Math"/>
                      </a:rPr>
                      <m:t>∝</m:t>
                    </m:r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/>
                      </a:rPr>
                      <m:t>A</m:t>
                    </m:r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b="0" i="0" smtClean="0"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en-US" sz="2800" dirty="0"/>
                          <m:t> 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en-US" altLang="en-US" sz="2800" dirty="0" smtClean="0"/>
              </a:p>
              <a:p>
                <a:pPr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altLang="en-US" sz="2800" i="1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alt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800" b="0" i="0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800" b="0" i="0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den>
                    </m:f>
                    <m:r>
                      <a:rPr lang="en-US" altLang="en-US" sz="2800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alt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2800" dirty="0" smtClean="0"/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altLang="en-US" sz="2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en-US" sz="2800" i="1">
                        <a:latin typeface="Cambria Math"/>
                        <a:ea typeface="Cambria Math"/>
                      </a:rPr>
                      <m:t>≅</m:t>
                    </m:r>
                    <m:sSub>
                      <m:sSubPr>
                        <m:ctrlPr>
                          <a:rPr lang="en-US" alt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altLang="en-US" sz="2800" dirty="0" smtClean="0"/>
              </a:p>
            </p:txBody>
          </p:sp>
        </mc:Choice>
        <mc:Fallback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7500" y="1009650"/>
                <a:ext cx="8343900" cy="5600700"/>
              </a:xfrm>
              <a:blipFill rotWithShape="1">
                <a:blip r:embed="rId2"/>
                <a:stretch>
                  <a:fillRect l="-1242" t="-1089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4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249" y="205629"/>
            <a:ext cx="7772400" cy="82307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Rate constants and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values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17500" y="1009650"/>
                <a:ext cx="8343900" cy="56007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altLang="en-US" sz="2800" i="1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altLang="en-US" sz="2800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alt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sz="28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2800" dirty="0" smtClean="0"/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altLang="en-US" sz="2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en-US" sz="2800" i="1">
                        <a:latin typeface="Cambria Math"/>
                        <a:ea typeface="Cambria Math"/>
                      </a:rPr>
                      <m:t>≅</m:t>
                    </m:r>
                    <m:sSub>
                      <m:sSubPr>
                        <m:ctrlPr>
                          <a:rPr lang="en-US" alt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altLang="en-US" sz="2800" dirty="0" smtClean="0"/>
              </a:p>
              <a:p>
                <a:pPr eaLnBrk="1" hangingPunct="1"/>
                <a:r>
                  <a:rPr lang="en-US" altLang="en-US" sz="2800" i="1" dirty="0" smtClean="0"/>
                  <a:t>R</a:t>
                </a:r>
                <a:r>
                  <a:rPr lang="en-US" altLang="en-US" sz="2800" dirty="0" smtClean="0"/>
                  <a:t> value for 2 inch foam insulation is about 10, for </a:t>
                </a:r>
                <a:br>
                  <a:rPr lang="en-US" altLang="en-US" sz="2800" dirty="0" smtClean="0"/>
                </a:br>
                <a:r>
                  <a:rPr lang="en-US" altLang="en-US" sz="2800" dirty="0" smtClean="0"/>
                  <a:t>1/2 inch dry wall it is about 0.5.</a:t>
                </a:r>
              </a:p>
              <a:p>
                <a:pPr eaLnBrk="1" hangingPunct="1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altLang="en-US" sz="2800" i="1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altLang="en-US" sz="2800" i="1">
                        <a:latin typeface="Cambria Math"/>
                        <a:ea typeface="Cambria Math"/>
                      </a:rPr>
                      <m:t>≅</m:t>
                    </m:r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/>
                          </a:rPr>
                          <m:t>.5</m:t>
                        </m:r>
                      </m:den>
                    </m:f>
                    <m:r>
                      <a:rPr lang="en-US" altLang="en-US" sz="2800" b="0" i="1" smtClean="0">
                        <a:latin typeface="Cambria Math"/>
                      </a:rPr>
                      <m:t>=20</m:t>
                    </m:r>
                  </m:oMath>
                </a14:m>
                <a:endParaRPr lang="en-US" altLang="en-US" sz="2800" dirty="0" smtClean="0"/>
              </a:p>
              <a:p>
                <a:pPr eaLnBrk="1" hangingPunct="1"/>
                <a:r>
                  <a:rPr lang="en-US" altLang="en-US" sz="2800" dirty="0"/>
                  <a:t>With transfer grill in warm wall,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en-US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en-US" sz="2800" dirty="0"/>
                  <a:t> value will be less than </a:t>
                </a:r>
                <a:r>
                  <a:rPr lang="en-US" altLang="en-US" sz="2800" dirty="0" smtClean="0"/>
                  <a:t>0.5, </a:t>
                </a:r>
                <a:r>
                  <a:rPr lang="en-US" altLang="en-US" sz="2800" dirty="0" smtClean="0"/>
                  <a:t>increasing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altLang="en-US" sz="2800" i="1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 smtClean="0"/>
                  <a:t>estimate by unknown amount</a:t>
                </a:r>
                <a:r>
                  <a:rPr lang="en-US" altLang="en-US" sz="2800" dirty="0" smtClean="0"/>
                  <a:t>.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altLang="en-US" sz="2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altLang="en-US" sz="2800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n-US" alt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altLang="en-US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2800" dirty="0" smtClean="0"/>
                  <a:t>, </a:t>
                </a:r>
                <a:r>
                  <a:rPr lang="en-US" altLang="en-US" sz="2800" dirty="0" smtClean="0"/>
                  <a:t>decreasing</a:t>
                </a:r>
                <a:r>
                  <a:rPr lang="en-US" alt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altLang="en-US" sz="2800" i="1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 smtClean="0"/>
                  <a:t>estimate by less than 50%</a:t>
                </a:r>
              </a:p>
              <a:p>
                <a:pPr eaLnBrk="1" hangingPunct="1"/>
                <a:r>
                  <a:rPr lang="en-US" altLang="en-US" sz="2800" dirty="0" smtClean="0"/>
                  <a:t>This suggests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altLang="en-US" sz="2800" i="1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altLang="en-US" sz="28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en-US" sz="2800" b="0" i="1" smtClean="0">
                        <a:latin typeface="Cambria Math"/>
                      </a:rPr>
                      <m:t>1</m:t>
                    </m:r>
                    <m:r>
                      <a:rPr lang="en-US" altLang="en-US" sz="2800" i="1">
                        <a:latin typeface="Cambria Math"/>
                      </a:rPr>
                      <m:t>0</m:t>
                    </m:r>
                  </m:oMath>
                </a14:m>
                <a:endParaRPr lang="en-US" altLang="en-US" sz="2800" dirty="0" smtClean="0"/>
              </a:p>
              <a:p>
                <a:pPr eaLnBrk="1" hangingPunct="1"/>
                <a:endParaRPr lang="en-US" altLang="en-US" sz="2800" dirty="0"/>
              </a:p>
              <a:p>
                <a:pPr eaLnBrk="1" hangingPunct="1"/>
                <a:endParaRPr lang="en-US" altLang="en-US" sz="2800" dirty="0" smtClean="0"/>
              </a:p>
              <a:p>
                <a:pPr eaLnBrk="1" hangingPunct="1"/>
                <a:endParaRPr lang="en-US" altLang="en-US" sz="2800" dirty="0" smtClean="0"/>
              </a:p>
              <a:p>
                <a:pPr eaLnBrk="1" hangingPunct="1"/>
                <a:endParaRPr lang="en-US" altLang="en-US" dirty="0" smtClean="0"/>
              </a:p>
            </p:txBody>
          </p:sp>
        </mc:Choice>
        <mc:Fallback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7500" y="1009650"/>
                <a:ext cx="8343900" cy="5600700"/>
              </a:xfrm>
              <a:blipFill rotWithShape="1">
                <a:blip r:embed="rId2"/>
                <a:stretch>
                  <a:fillRect l="-1242" r="-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80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249" y="91329"/>
            <a:ext cx="7772400" cy="765921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Original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2300" y="857250"/>
                <a:ext cx="8074025" cy="478155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 smtClean="0"/>
                  <a:t>How cold can </a:t>
                </a:r>
                <a:r>
                  <a:rPr lang="en-US" altLang="en-US" sz="2800" i="1" dirty="0" smtClean="0"/>
                  <a:t>C</a:t>
                </a:r>
                <a:r>
                  <a:rPr lang="en-US" altLang="en-US" sz="2800" dirty="0" smtClean="0"/>
                  <a:t> be without risking frozen pipes?</a:t>
                </a:r>
              </a:p>
              <a:p>
                <a:pPr eaLnBrk="1" hangingPunct="1"/>
                <a:r>
                  <a:rPr lang="en-US" altLang="en-US" sz="2800" dirty="0" smtClean="0"/>
                  <a:t>Assume H =  70</a:t>
                </a:r>
              </a:p>
              <a:p>
                <a:pPr eaLnBrk="1" hangingPunct="1"/>
                <a:r>
                  <a:rPr lang="en-US" altLang="en-US" sz="2800" dirty="0" smtClean="0"/>
                  <a:t>Assume (conservatively)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altLang="en-US" sz="2800" i="1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altLang="en-US" sz="2800" i="1">
                        <a:latin typeface="Cambria Math"/>
                      </a:rPr>
                      <m:t>=</m:t>
                    </m:r>
                    <m:r>
                      <a:rPr lang="en-US" altLang="en-US" sz="2800" b="0" i="1" smtClean="0">
                        <a:latin typeface="Cambria Math"/>
                      </a:rPr>
                      <m:t>5</m:t>
                    </m:r>
                  </m:oMath>
                </a14:m>
                <a:endParaRPr lang="en-US" altLang="en-US" sz="2800" b="0" dirty="0" smtClean="0"/>
              </a:p>
              <a:p>
                <a:pPr eaLnBrk="1" hangingPunct="1"/>
                <a:r>
                  <a:rPr lang="en-US" altLang="en-US" sz="2800" dirty="0" smtClean="0"/>
                  <a:t>Want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sz="28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alt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/>
                          </a:rPr>
                          <m:t>5</m:t>
                        </m:r>
                        <m:r>
                          <a:rPr lang="en-US" altLang="en-US" sz="2800" i="1">
                            <a:latin typeface="Cambria Math"/>
                          </a:rPr>
                          <m:t>𝐻</m:t>
                        </m:r>
                        <m:r>
                          <a:rPr lang="en-US" altLang="en-US" sz="2800" i="1">
                            <a:latin typeface="Cambria Math"/>
                          </a:rPr>
                          <m:t>+</m:t>
                        </m:r>
                        <m:r>
                          <a:rPr lang="en-US" altLang="en-US" sz="2800" i="1">
                            <a:latin typeface="Cambria Math"/>
                          </a:rPr>
                          <m:t>𝐶</m:t>
                        </m:r>
                        <m:r>
                          <m:rPr>
                            <m:nor/>
                          </m:rPr>
                          <a:rPr lang="en-US" altLang="en-US" sz="2800" dirty="0"/>
                          <m:t> 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/>
                          </a:rPr>
                          <m:t>5</m:t>
                        </m:r>
                        <m:r>
                          <a:rPr lang="en-US" altLang="en-US" sz="2800" i="1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US" alt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/>
                          </a:rPr>
                          <m:t>350</m:t>
                        </m:r>
                        <m:r>
                          <a:rPr lang="en-US" altLang="en-US" sz="2800" i="1">
                            <a:latin typeface="Cambria Math"/>
                          </a:rPr>
                          <m:t>+</m:t>
                        </m:r>
                        <m:r>
                          <a:rPr lang="en-US" altLang="en-US" sz="2800" i="1">
                            <a:latin typeface="Cambria Math"/>
                          </a:rPr>
                          <m:t>𝐶</m:t>
                        </m:r>
                        <m:r>
                          <m:rPr>
                            <m:nor/>
                          </m:rPr>
                          <a:rPr lang="en-US" altLang="en-US" sz="2800" dirty="0"/>
                          <m:t> 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altLang="en-US" sz="2800" b="0" i="1" smtClean="0">
                        <a:latin typeface="Cambria Math"/>
                      </a:rPr>
                      <m:t>&gt;32</m:t>
                    </m:r>
                  </m:oMath>
                </a14:m>
                <a:endParaRPr lang="en-US" altLang="en-US" sz="2800" b="0" dirty="0" smtClean="0"/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</a:rPr>
                      <m:t>𝐶</m:t>
                    </m:r>
                    <m:r>
                      <a:rPr lang="en-US" altLang="en-US" sz="2800" b="0" i="1" smtClean="0">
                        <a:latin typeface="Cambria Math"/>
                      </a:rPr>
                      <m:t>&gt;32∙6−350=−158</m:t>
                    </m:r>
                  </m:oMath>
                </a14:m>
                <a:r>
                  <a:rPr lang="en-US" altLang="en-US" sz="2800" b="0" dirty="0" smtClean="0"/>
                  <a:t>  (!)</a:t>
                </a:r>
              </a:p>
              <a:p>
                <a:pPr eaLnBrk="1" hangingPunct="1"/>
                <a:r>
                  <a:rPr lang="en-US" altLang="en-US" sz="2800" dirty="0" smtClean="0"/>
                  <a:t>Even more conservative: if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altLang="en-US" sz="2800" i="1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altLang="en-US" sz="2800" i="1">
                        <a:latin typeface="Cambria Math"/>
                      </a:rPr>
                      <m:t>=</m:t>
                    </m:r>
                    <m:r>
                      <a:rPr lang="en-US" altLang="en-US" sz="28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altLang="en-US" sz="2800" b="0" dirty="0" smtClean="0"/>
                  <a:t>  the minimal tolerable value is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/>
                      </a:rPr>
                      <m:t>𝐶</m:t>
                    </m:r>
                    <m:r>
                      <a:rPr lang="en-US" altLang="en-US" sz="2800" b="0" i="1" smtClean="0">
                        <a:latin typeface="Cambria Math"/>
                      </a:rPr>
                      <m:t>=−44</m:t>
                    </m:r>
                  </m:oMath>
                </a14:m>
                <a:endParaRPr lang="en-US" altLang="en-US" sz="2800" b="0" dirty="0" smtClean="0"/>
              </a:p>
              <a:p>
                <a:pPr eaLnBrk="1" hangingPunct="1"/>
                <a:r>
                  <a:rPr lang="en-US" altLang="en-US" sz="2800" dirty="0" smtClean="0"/>
                  <a:t>Note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</a:rPr>
                      <m:t>32</m:t>
                    </m:r>
                  </m:oMath>
                </a14:m>
                <a:r>
                  <a:rPr lang="en-US" altLang="en-US" sz="2800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latin typeface="Cambria Math"/>
                      </a:rPr>
                      <m:t>1/</m:t>
                    </m:r>
                    <m:r>
                      <a:rPr lang="en-US" altLang="en-US" sz="2800" i="1">
                        <a:latin typeface="Cambria Math"/>
                      </a:rPr>
                      <m:t>3</m:t>
                    </m:r>
                  </m:oMath>
                </a14:m>
                <a:r>
                  <a:rPr lang="en-US" altLang="en-US" sz="2800" dirty="0" smtClean="0"/>
                  <a:t> of the way from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</a:rPr>
                      <m:t>70</m:t>
                    </m:r>
                  </m:oMath>
                </a14:m>
                <a:r>
                  <a:rPr lang="en-US" altLang="en-US" sz="2800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/>
                      </a:rPr>
                      <m:t>−44</m:t>
                    </m:r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2300" y="857250"/>
                <a:ext cx="8074025" cy="4781550"/>
              </a:xfrm>
              <a:blipFill rotWithShape="1">
                <a:blip r:embed="rId2"/>
                <a:stretch>
                  <a:fillRect l="-1283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5581408"/>
            <a:ext cx="3962400" cy="74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8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249" y="100854"/>
            <a:ext cx="7772400" cy="66114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Model Validation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" y="1771649"/>
            <a:ext cx="8715375" cy="49146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180975" y="1000125"/>
                <a:ext cx="8886825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altLang="en-US" sz="2800" kern="0" dirty="0" smtClean="0"/>
                  <a:t>Ambient temp in crawl space, </a:t>
                </a:r>
                <a14:m>
                  <m:oMath xmlns:m="http://schemas.openxmlformats.org/officeDocument/2006/math">
                    <m:r>
                      <a:rPr lang="en-US" altLang="en-US" sz="2800" i="1" kern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en-US" sz="2800" kern="0" dirty="0" smtClean="0"/>
                  <a:t>, is not </a:t>
                </a:r>
                <a:r>
                  <a:rPr lang="en-US" altLang="en-US" sz="2800" kern="0" dirty="0" smtClean="0"/>
                  <a:t>constant</a:t>
                </a:r>
                <a:endParaRPr lang="en-US" altLang="en-US" sz="2800" kern="0" dirty="0" smtClean="0"/>
              </a:p>
            </p:txBody>
          </p:sp>
        </mc:Choice>
        <mc:Fallback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975" y="1000125"/>
                <a:ext cx="8886825" cy="647700"/>
              </a:xfrm>
              <a:prstGeom prst="rect">
                <a:avLst/>
              </a:prstGeom>
              <a:blipFill rotWithShape="1">
                <a:blip r:embed="rId3"/>
                <a:stretch>
                  <a:fillRect l="-1235" t="-9434" b="-66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13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249" y="100854"/>
            <a:ext cx="7772400" cy="66114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Model Validation</a:t>
            </a:r>
            <a:endParaRPr lang="en-US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80975" y="1000125"/>
                <a:ext cx="8886825" cy="56007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 smtClean="0"/>
                  <a:t>Ambient temp in crawl space,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en-US" sz="2800" dirty="0" smtClean="0"/>
                  <a:t>, is not constant</a:t>
                </a:r>
              </a:p>
              <a:p>
                <a:pPr eaLnBrk="1" hangingPunct="1"/>
                <a:r>
                  <a:rPr lang="en-US" altLang="en-US" sz="2800" dirty="0" smtClean="0"/>
                  <a:t>ODE still solvable for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</a:rPr>
                      <m:t>𝐶</m:t>
                    </m:r>
                    <m:r>
                      <a:rPr lang="en-US" altLang="en-US" sz="2800" b="0" i="1" smtClean="0">
                        <a:latin typeface="Cambria Math"/>
                      </a:rPr>
                      <m:t>(</m:t>
                    </m:r>
                    <m:r>
                      <a:rPr lang="en-US" altLang="en-US" sz="2800" b="0" i="1" smtClean="0">
                        <a:latin typeface="Cambria Math"/>
                      </a:rPr>
                      <m:t>𝑡</m:t>
                    </m:r>
                    <m:r>
                      <a:rPr lang="en-US" alt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800" dirty="0" smtClean="0"/>
                  <a:t> linear, exponential, </a:t>
                </a:r>
                <a:r>
                  <a:rPr lang="en-US" altLang="en-US" sz="2800" dirty="0" err="1" smtClean="0"/>
                  <a:t>etc</a:t>
                </a:r>
                <a:r>
                  <a:rPr lang="en-US" altLang="en-US" sz="2800" dirty="0" smtClean="0"/>
                  <a:t> 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/>
                      </a:rPr>
                      <m:t>𝐶</m:t>
                    </m:r>
                    <m:r>
                      <a:rPr lang="en-US" altLang="en-US" sz="2800" i="1">
                        <a:latin typeface="Cambria Math"/>
                      </a:rPr>
                      <m:t>(</m:t>
                    </m:r>
                    <m:r>
                      <a:rPr lang="en-US" altLang="en-US" sz="2800" i="1">
                        <a:latin typeface="Cambria Math"/>
                      </a:rPr>
                      <m:t>𝑡</m:t>
                    </m:r>
                    <m:r>
                      <a:rPr lang="en-US" alt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800" dirty="0" smtClean="0"/>
                  <a:t> Linear: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en-US" sz="28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alt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/>
                          </a:rPr>
                          <m:t>−(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𝑟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)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en-US" sz="2800" b="0" i="1" smtClean="0">
                        <a:latin typeface="Cambria Math"/>
                      </a:rPr>
                      <m:t>+</m:t>
                    </m:r>
                    <m:r>
                      <a:rPr lang="en-US" altLang="en-US" sz="2800" b="0" i="1" smtClean="0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en-US" sz="2800" b="0" i="1" smtClean="0">
                        <a:latin typeface="Cambria Math"/>
                      </a:rPr>
                      <m:t>+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altLang="en-US" sz="2800" dirty="0" smtClean="0"/>
                  <a:t> where  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  <a:ea typeface="Cambria Math"/>
                      </a:rPr>
                      <m:t>𝑊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</a:rPr>
                      <m:t>)=</m:t>
                    </m:r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/>
                          </a:rPr>
                          <m:t>𝐻</m:t>
                        </m:r>
                        <m:r>
                          <a:rPr lang="en-US" altLang="en-US" sz="2800" i="1">
                            <a:latin typeface="Cambria Math"/>
                          </a:rPr>
                          <m:t>𝑟</m:t>
                        </m:r>
                        <m:r>
                          <a:rPr lang="en-US" altLang="en-US" sz="2800" i="1">
                            <a:latin typeface="Cambria Math"/>
                          </a:rPr>
                          <m:t>+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𝐶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)</m:t>
                        </m:r>
                        <m:r>
                          <a:rPr lang="en-US" altLang="en-US" sz="2800" i="1">
                            <a:latin typeface="Cambria Math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altLang="en-US" sz="2800" dirty="0"/>
                          <m:t> </m:t>
                        </m:r>
                      </m:num>
                      <m:den>
                        <m:r>
                          <a:rPr lang="en-US" altLang="en-US" sz="2800" i="1">
                            <a:latin typeface="Cambria Math"/>
                          </a:rPr>
                          <m:t>𝑟</m:t>
                        </m:r>
                        <m:r>
                          <a:rPr lang="en-US" altLang="en-US" sz="2800" i="1">
                            <a:latin typeface="Cambria Math"/>
                          </a:rPr>
                          <m:t>+</m:t>
                        </m:r>
                        <m:r>
                          <a:rPr lang="en-US" altLang="en-US" sz="2800" i="1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alt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/>
                          </a:rPr>
                          <m:t>𝐻𝑟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/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altLang="en-US" sz="2800" i="1">
                            <a:latin typeface="Cambria Math"/>
                          </a:rPr>
                          <m:t>+</m:t>
                        </m:r>
                        <m:r>
                          <a:rPr lang="en-US" altLang="en-US" sz="2800" i="1">
                            <a:latin typeface="Cambria Math"/>
                          </a:rPr>
                          <m:t>𝐶</m:t>
                        </m:r>
                        <m:r>
                          <a:rPr lang="en-US" altLang="en-US" sz="2800" i="1">
                            <a:latin typeface="Cambria Math"/>
                          </a:rPr>
                          <m:t>(</m:t>
                        </m:r>
                        <m:r>
                          <a:rPr lang="en-US" altLang="en-US" sz="2800" i="1">
                            <a:latin typeface="Cambria Math"/>
                          </a:rPr>
                          <m:t>𝑡</m:t>
                        </m:r>
                        <m:r>
                          <a:rPr lang="en-US" altLang="en-US" sz="2800" i="1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en-US" sz="2800" dirty="0"/>
                          <m:t> </m:t>
                        </m:r>
                      </m:num>
                      <m:den>
                        <m:r>
                          <a:rPr lang="en-US" altLang="en-US" sz="2800" b="0" i="1" dirty="0" smtClean="0">
                            <a:latin typeface="Cambria Math"/>
                          </a:rPr>
                          <m:t>1+</m:t>
                        </m:r>
                        <m:r>
                          <a:rPr lang="en-US" altLang="en-US" sz="2800" i="1">
                            <a:latin typeface="Cambria Math"/>
                          </a:rPr>
                          <m:t>𝑟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/</m:t>
                        </m:r>
                        <m:r>
                          <a:rPr lang="en-US" altLang="en-US" sz="2800" i="1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altLang="en-US" sz="2800" dirty="0" smtClean="0"/>
                  <a:t>  (</a:t>
                </a:r>
                <a:r>
                  <a:rPr lang="en-US" altLang="en-US" sz="2200" dirty="0" smtClean="0"/>
                  <a:t>weighted average of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altLang="en-US" sz="2200" dirty="0" smtClean="0"/>
                  <a:t> &amp;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/>
                      </a:rPr>
                      <m:t>𝐶</m:t>
                    </m:r>
                    <m:r>
                      <a:rPr lang="en-US" altLang="en-US" sz="2200" b="0" i="1" smtClean="0">
                        <a:latin typeface="Cambria Math"/>
                      </a:rPr>
                      <m:t>(</m:t>
                    </m:r>
                    <m:r>
                      <a:rPr lang="en-US" altLang="en-US" sz="2200" b="0" i="1" smtClean="0">
                        <a:latin typeface="Cambria Math"/>
                      </a:rPr>
                      <m:t>𝑡</m:t>
                    </m:r>
                    <m:r>
                      <a:rPr lang="en-US" alt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800" dirty="0" smtClean="0"/>
                  <a:t>)</a:t>
                </a:r>
                <a:endParaRPr lang="en-US" altLang="en-US" sz="2800" dirty="0"/>
              </a:p>
              <a:p>
                <a:pPr eaLnBrk="1" hangingPunct="1"/>
                <a:r>
                  <a:rPr lang="en-US" altLang="en-US" sz="2800" dirty="0" smtClean="0"/>
                  <a:t>Try to fit this model to observed data when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/>
                      </a:rPr>
                      <m:t>𝐶</m:t>
                    </m:r>
                    <m:r>
                      <a:rPr lang="en-US" altLang="en-US" sz="2800" i="1">
                        <a:latin typeface="Cambria Math"/>
                      </a:rPr>
                      <m:t>(</m:t>
                    </m:r>
                    <m:r>
                      <a:rPr lang="en-US" altLang="en-US" sz="2800" i="1">
                        <a:latin typeface="Cambria Math"/>
                      </a:rPr>
                      <m:t>𝑡</m:t>
                    </m:r>
                    <m:r>
                      <a:rPr lang="en-US" alt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800" dirty="0"/>
                  <a:t> is </a:t>
                </a:r>
                <a:r>
                  <a:rPr lang="en-US" altLang="en-US" sz="2800" dirty="0"/>
                  <a:t>roughly </a:t>
                </a:r>
                <a:r>
                  <a:rPr lang="en-US" altLang="en-US" sz="2800" dirty="0" smtClean="0"/>
                  <a:t>linear.  Parameters  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altLang="en-US" sz="2800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altLang="en-US" sz="2800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en-US" altLang="en-US" sz="2800" dirty="0"/>
                  <a:t> </a:t>
                </a:r>
                <a:endParaRPr lang="en-US" altLang="en-US" sz="2800" dirty="0" smtClean="0"/>
              </a:p>
              <a:p>
                <a:pPr eaLnBrk="1" hangingPunct="1"/>
                <a:r>
                  <a:rPr lang="en-US" altLang="en-US" sz="2800" dirty="0" smtClean="0"/>
                  <a:t>If fit is good, can find effective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en-US" alt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dirty="0" smtClean="0"/>
                  <a:t>Need simultaneous measurements of temps in warm room, cavity, and crawl space</a:t>
                </a:r>
                <a:endParaRPr lang="en-US" altLang="en-US" sz="2800" dirty="0" smtClean="0"/>
              </a:p>
              <a:p>
                <a:pPr eaLnBrk="1" hangingPunct="1"/>
                <a:r>
                  <a:rPr lang="en-US" altLang="en-US" sz="2800" dirty="0" smtClean="0"/>
                  <a:t>Still struggling with instrumentation</a:t>
                </a:r>
                <a:endParaRPr lang="en-US" altLang="en-US" sz="2000" i="1" dirty="0" smtClean="0"/>
              </a:p>
            </p:txBody>
          </p:sp>
        </mc:Choice>
        <mc:Fallback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975" y="1000125"/>
                <a:ext cx="8886825" cy="5600700"/>
              </a:xfrm>
              <a:blipFill rotWithShape="1">
                <a:blip r:embed="rId2"/>
                <a:stretch>
                  <a:fillRect l="-1372" t="-1088" r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0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37149" y="558054"/>
            <a:ext cx="7772400" cy="66114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Finis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2850" y="1609725"/>
            <a:ext cx="6540500" cy="13335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Thanks</a:t>
            </a:r>
          </a:p>
          <a:p>
            <a:pPr eaLnBrk="1" hangingPunct="1"/>
            <a:r>
              <a:rPr lang="en-US" altLang="en-US" sz="2800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332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249" y="205629"/>
            <a:ext cx="7772400" cy="82307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Cold Air Problem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282700"/>
            <a:ext cx="8343900" cy="4714688"/>
          </a:xfrm>
        </p:spPr>
        <p:txBody>
          <a:bodyPr/>
          <a:lstStyle/>
          <a:p>
            <a:pPr eaLnBrk="1" hangingPunct="1"/>
            <a:r>
              <a:rPr lang="en-US" altLang="en-US" sz="3400" dirty="0" smtClean="0"/>
              <a:t>Water pipes run through an attic crawl space</a:t>
            </a:r>
          </a:p>
          <a:p>
            <a:pPr eaLnBrk="1" hangingPunct="1"/>
            <a:r>
              <a:rPr lang="en-US" altLang="en-US" sz="3400" dirty="0" smtClean="0"/>
              <a:t>Cold air infiltration under high wind conditions</a:t>
            </a:r>
            <a:endParaRPr lang="en-US" altLang="en-US" sz="3400" dirty="0" smtClean="0">
              <a:latin typeface="Symbol" panose="05050102010706020507" pitchFamily="18" charset="2"/>
            </a:endParaRPr>
          </a:p>
          <a:p>
            <a:pPr eaLnBrk="1" hangingPunct="1"/>
            <a:r>
              <a:rPr lang="en-US" altLang="en-US" sz="3400" dirty="0" smtClean="0"/>
              <a:t>Solution: create insulated enclosure around the pipes</a:t>
            </a:r>
          </a:p>
          <a:p>
            <a:pPr eaLnBrk="1" hangingPunct="1"/>
            <a:r>
              <a:rPr lang="en-US" altLang="en-US" sz="3400" dirty="0" smtClean="0"/>
              <a:t>Question: How cold a sustained temperature can be tolerated in the crawl space w/o risking frozen pipes?</a:t>
            </a:r>
            <a:endParaRPr lang="en-US" altLang="en-US" sz="3400" dirty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25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90500"/>
            <a:ext cx="8510491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6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249" y="205629"/>
            <a:ext cx="7772400" cy="82307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ODE Model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009650"/>
            <a:ext cx="8343900" cy="56007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Assume Newton cooling with two ambient temperatures</a:t>
            </a:r>
          </a:p>
          <a:p>
            <a:pPr eaLnBrk="1" hangingPunct="1"/>
            <a:r>
              <a:rPr lang="en-US" altLang="en-US" sz="2800" dirty="0" smtClean="0"/>
              <a:t>The cavity interfaces with two thermal reservoirs, each at a constant temperature</a:t>
            </a:r>
          </a:p>
          <a:p>
            <a:pPr eaLnBrk="1" hangingPunct="1"/>
            <a:r>
              <a:rPr lang="en-US" altLang="en-US" sz="2800" dirty="0" smtClean="0"/>
              <a:t>Assume the rate of heat flow between each reservoir and the cavity is proportional to the temperature difference </a:t>
            </a:r>
          </a:p>
          <a:p>
            <a:pPr eaLnBrk="1" hangingPunct="1"/>
            <a:r>
              <a:rPr lang="en-US" altLang="en-US" sz="2800" dirty="0" smtClean="0"/>
              <a:t>Different proportionality constants for the two reservoirs </a:t>
            </a:r>
          </a:p>
          <a:p>
            <a:pPr eaLnBrk="1" hangingPunct="1"/>
            <a:r>
              <a:rPr lang="en-US" altLang="en-US" sz="2800" dirty="0" smtClean="0"/>
              <a:t>The constant for heat flow into the cavity is greater than the constant for heat flow out of the cavity</a:t>
            </a:r>
            <a:endParaRPr lang="en-US" altLang="en-US" sz="2800" dirty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067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249" y="205629"/>
            <a:ext cx="7772400" cy="82307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17500" y="1009650"/>
                <a:ext cx="8343900" cy="56007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Assumptions</a:t>
                </a:r>
                <a:endParaRPr lang="en-US" altLang="en-US" sz="3600" dirty="0" smtClean="0"/>
              </a:p>
              <a:p>
                <a:pPr eaLnBrk="1" hangingPunct="1"/>
                <a:r>
                  <a:rPr lang="en-US" altLang="en-US" sz="2800" dirty="0" smtClean="0"/>
                  <a:t>Ambient temperature in the heated room is 70</a:t>
                </a:r>
                <a:r>
                  <a:rPr lang="en-US" altLang="en-US" sz="2800" dirty="0" smtClean="0">
                    <a:sym typeface="Symbol"/>
                  </a:rPr>
                  <a:t></a:t>
                </a:r>
                <a:endParaRPr lang="en-US" altLang="en-US" sz="2800" dirty="0" smtClean="0"/>
              </a:p>
              <a:p>
                <a:pPr eaLnBrk="1" hangingPunct="1"/>
                <a:r>
                  <a:rPr lang="en-US" altLang="en-US" sz="2800" dirty="0" smtClean="0"/>
                  <a:t>Ambient </a:t>
                </a:r>
                <a:r>
                  <a:rPr lang="en-US" altLang="en-US" sz="2800" dirty="0"/>
                  <a:t>temperature in the </a:t>
                </a:r>
                <a:r>
                  <a:rPr lang="en-US" altLang="en-US" sz="2800" dirty="0" smtClean="0"/>
                  <a:t>crawl space is 10</a:t>
                </a:r>
                <a:r>
                  <a:rPr lang="en-US" altLang="en-US" sz="2800" dirty="0" smtClean="0">
                    <a:sym typeface="Symbol"/>
                  </a:rPr>
                  <a:t></a:t>
                </a:r>
                <a:endParaRPr lang="en-US" altLang="en-US" sz="2800" dirty="0"/>
              </a:p>
              <a:p>
                <a:pPr eaLnBrk="1" hangingPunct="1"/>
                <a:r>
                  <a:rPr lang="en-US" altLang="en-US" sz="2800" i="1" dirty="0" smtClean="0"/>
                  <a:t>T</a:t>
                </a:r>
                <a:r>
                  <a:rPr lang="en-US" altLang="en-US" sz="2800" dirty="0" smtClean="0"/>
                  <a:t>  represents the temperature in the cavity</a:t>
                </a:r>
              </a:p>
              <a:p>
                <a:pPr eaLnBrk="1" hangingPunct="1"/>
                <a:r>
                  <a:rPr lang="en-US" altLang="en-US" sz="2800" dirty="0" smtClean="0"/>
                  <a:t>Proportionality constant for heat flow into cavity is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altLang="en-US" sz="2800" dirty="0" smtClean="0"/>
              </a:p>
              <a:p>
                <a:pPr eaLnBrk="1" hangingPunct="1"/>
                <a:r>
                  <a:rPr lang="en-US" altLang="en-US" sz="2800" dirty="0" smtClean="0"/>
                  <a:t>Constant </a:t>
                </a:r>
                <a:r>
                  <a:rPr lang="en-US" altLang="en-US" sz="2800" dirty="0"/>
                  <a:t>for heat flow </a:t>
                </a:r>
                <a:r>
                  <a:rPr lang="en-US" altLang="en-US" sz="2800" dirty="0" smtClean="0"/>
                  <a:t>out of </a:t>
                </a:r>
                <a:r>
                  <a:rPr lang="en-US" altLang="en-US" sz="2800" dirty="0"/>
                  <a:t>cavity is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altLang="en-US" sz="2800" dirty="0" smtClean="0"/>
              </a:p>
              <a:p>
                <a:pPr eaLnBrk="1" hangingPunct="1"/>
                <a:endParaRPr lang="en-US" altLang="en-US" sz="2800" dirty="0"/>
              </a:p>
              <a:p>
                <a:pPr marL="0" indent="0" eaLnBrk="1" hangingPunct="1">
                  <a:buNone/>
                </a:pPr>
                <a:r>
                  <a:rPr lang="en-US" altLang="en-US" sz="3600" dirty="0" smtClean="0">
                    <a:solidFill>
                      <a:schemeClr val="tx2">
                        <a:lumMod val="75000"/>
                      </a:schemeClr>
                    </a:solidFill>
                  </a:rPr>
                  <a:t>Differential Equation</a:t>
                </a:r>
                <a:r>
                  <a:rPr lang="en-US" altLang="en-US" sz="2800" dirty="0" smtClean="0"/>
                  <a:t>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80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en-US" sz="2800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altLang="en-US" sz="280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en-US" sz="28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altLang="en-US" sz="28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alt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latin typeface="Cambria Math"/>
                            </a:rPr>
                            <m:t>70−</m:t>
                          </m:r>
                          <m:r>
                            <a:rPr lang="en-US" altLang="en-US" sz="2800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altLang="en-US" sz="2800" b="0" i="1" smtClean="0">
                          <a:latin typeface="Cambria Math"/>
                        </a:rPr>
                        <m:t>𝑠</m:t>
                      </m:r>
                      <m:r>
                        <a:rPr lang="en-US" alt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altLang="en-US" sz="2800" b="0" i="1" smtClean="0">
                          <a:latin typeface="Cambria Math"/>
                        </a:rPr>
                        <m:t>𝑇</m:t>
                      </m:r>
                      <m:r>
                        <a:rPr lang="en-US" altLang="en-US" sz="2800" b="0" i="1" smtClean="0">
                          <a:latin typeface="Cambria Math"/>
                        </a:rPr>
                        <m:t>−10)</m:t>
                      </m:r>
                    </m:oMath>
                  </m:oMathPara>
                </a14:m>
                <a:endParaRPr lang="en-US" altLang="en-US" sz="2800" dirty="0"/>
              </a:p>
              <a:p>
                <a:pPr eaLnBrk="1" hangingPunct="1"/>
                <a:endParaRPr lang="en-US" altLang="en-US" sz="2800" dirty="0" smtClean="0"/>
              </a:p>
              <a:p>
                <a:pPr marL="0" indent="0" eaLnBrk="1" hangingPunct="1">
                  <a:buNone/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7500" y="1009650"/>
                <a:ext cx="8343900" cy="5600700"/>
              </a:xfrm>
              <a:blipFill rotWithShape="1">
                <a:blip r:embed="rId2"/>
                <a:stretch>
                  <a:fillRect l="-2191" t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61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249" y="129429"/>
            <a:ext cx="7772400" cy="651621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98449" y="895349"/>
                <a:ext cx="8607425" cy="5781675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400" i="1">
                              <a:latin typeface="Cambria Math"/>
                            </a:rPr>
                            <m:t>𝑑𝑇</m:t>
                          </m:r>
                        </m:num>
                        <m:den>
                          <m:r>
                            <a:rPr lang="en-US" altLang="en-US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en-US" sz="2400" i="1">
                          <a:latin typeface="Cambria Math"/>
                        </a:rPr>
                        <m:t>=</m:t>
                      </m:r>
                      <m:r>
                        <a:rPr lang="en-US" altLang="en-US" sz="2400" i="1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alt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400" i="1">
                              <a:latin typeface="Cambria Math"/>
                            </a:rPr>
                            <m:t>70−</m:t>
                          </m:r>
                          <m:r>
                            <a:rPr lang="en-US" altLang="en-US" sz="2400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altLang="en-US" sz="2400" i="1">
                          <a:latin typeface="Cambria Math"/>
                        </a:rPr>
                        <m:t>−</m:t>
                      </m:r>
                      <m:r>
                        <a:rPr lang="en-US" altLang="en-US" sz="2400" i="1"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en-US" alt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400" i="1">
                              <a:latin typeface="Cambria Math"/>
                            </a:rPr>
                            <m:t>𝑇</m:t>
                          </m:r>
                          <m:r>
                            <a:rPr lang="en-US" altLang="en-US" sz="2400" i="1">
                              <a:latin typeface="Cambria Math"/>
                            </a:rPr>
                            <m:t>−10</m:t>
                          </m:r>
                        </m:e>
                      </m:d>
                    </m:oMath>
                  </m:oMathPara>
                </a14:m>
                <a:endParaRPr lang="en-US" altLang="en-US" sz="2400" dirty="0" smtClean="0"/>
              </a:p>
              <a:p>
                <a:pPr marL="0" indent="0" eaLnBrk="1" hangingPunct="1">
                  <a:buNone/>
                </a:pPr>
                <a:r>
                  <a:rPr lang="en-US" altLang="en-US" sz="2400" b="0" i="1" dirty="0" smtClean="0">
                    <a:latin typeface="Cambria Math"/>
                  </a:rPr>
                  <a:t>                                     </a:t>
                </a:r>
                <a:r>
                  <a:rPr lang="en-US" altLang="en-US" sz="2400" b="0" i="1" dirty="0" smtClean="0">
                    <a:solidFill>
                      <a:schemeClr val="bg1"/>
                    </a:solidFill>
                    <a:latin typeface="Cambria Math"/>
                  </a:rPr>
                  <a:t> </a:t>
                </a:r>
                <a:r>
                  <a:rPr lang="en-US" altLang="en-US" sz="2800" b="0" dirty="0" smtClean="0">
                    <a:solidFill>
                      <a:schemeClr val="bg1"/>
                    </a:solidFill>
                    <a:latin typeface="Cambria Math"/>
                  </a:rPr>
                  <a:t>|</a:t>
                </a:r>
                <a:r>
                  <a:rPr lang="en-US" altLang="en-US" b="0" i="1" dirty="0" smtClean="0">
                    <a:solidFill>
                      <a:schemeClr val="bg1"/>
                    </a:solidFill>
                    <a:latin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=−</m:t>
                    </m:r>
                    <m:d>
                      <m:dPr>
                        <m:ctrlPr>
                          <a:rPr lang="en-US" alt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𝑟</m:t>
                        </m:r>
                        <m:r>
                          <a:rPr lang="en-US" alt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en-US" sz="24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altLang="en-US" sz="2400" b="0" i="1" smtClean="0">
                        <a:latin typeface="Cambria Math"/>
                      </a:rPr>
                      <m:t>𝑇</m:t>
                    </m:r>
                    <m:r>
                      <a:rPr lang="en-US" altLang="en-US" sz="2400" b="0" i="1" smtClean="0">
                        <a:latin typeface="Cambria Math"/>
                      </a:rPr>
                      <m:t>+70</m:t>
                    </m:r>
                    <m:r>
                      <a:rPr lang="en-US" altLang="en-US" sz="2400" b="0" i="1" smtClean="0">
                        <a:latin typeface="Cambria Math"/>
                      </a:rPr>
                      <m:t>𝑟</m:t>
                    </m:r>
                    <m:r>
                      <a:rPr lang="en-US" altLang="en-US" sz="2400" b="0" i="1" smtClean="0">
                        <a:latin typeface="Cambria Math"/>
                      </a:rPr>
                      <m:t>+10</m:t>
                    </m:r>
                    <m:r>
                      <a:rPr lang="en-US" altLang="en-US" sz="2400" b="0" i="1" smtClean="0">
                        <a:latin typeface="Cambria Math"/>
                      </a:rPr>
                      <m:t>𝑠</m:t>
                    </m:r>
                  </m:oMath>
                </a14:m>
                <a:endParaRPr lang="en-US" altLang="en-US" sz="2400" dirty="0" smtClean="0"/>
              </a:p>
              <a:p>
                <a:pPr marL="0" indent="0" eaLnBrk="1" hangingPunct="1">
                  <a:buNone/>
                </a:pPr>
                <a:r>
                  <a:rPr lang="en-US" altLang="en-US" sz="2400" dirty="0" smtClean="0">
                    <a:latin typeface="Cambria Math"/>
                  </a:rPr>
                  <a:t>                                   </a:t>
                </a:r>
                <a:r>
                  <a:rPr lang="en-US" altLang="en-US" sz="4000" dirty="0" smtClean="0">
                    <a:latin typeface="Cambria Math"/>
                  </a:rPr>
                  <a:t>   </a:t>
                </a:r>
                <a:r>
                  <a:rPr lang="en-US" altLang="en-US" sz="4000" dirty="0">
                    <a:solidFill>
                      <a:schemeClr val="bg1"/>
                    </a:solidFill>
                    <a:latin typeface="Cambria Math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/>
                      </a:rPr>
                      <m:t>=−</m:t>
                    </m:r>
                    <m:d>
                      <m:dPr>
                        <m:ctrlPr>
                          <a:rPr lang="en-US" alt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/>
                          </a:rPr>
                          <m:t>𝑟</m:t>
                        </m:r>
                        <m:r>
                          <a:rPr lang="en-US" altLang="en-US" sz="2400" i="1">
                            <a:latin typeface="Cambria Math"/>
                          </a:rPr>
                          <m:t>+</m:t>
                        </m:r>
                        <m:r>
                          <a:rPr lang="en-US" altLang="en-US" sz="2400" i="1">
                            <a:latin typeface="Cambria Math"/>
                          </a:rPr>
                          <m:t>𝑠</m:t>
                        </m:r>
                      </m:e>
                    </m:d>
                    <m:d>
                      <m:dPr>
                        <m:ctrlPr>
                          <a:rPr lang="en-US" alt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𝑇</m:t>
                        </m:r>
                        <m:r>
                          <a:rPr lang="en-US" altLang="en-US" sz="24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sz="2400" i="1">
                                <a:latin typeface="Cambria Math"/>
                              </a:rPr>
                              <m:t>70</m:t>
                            </m:r>
                            <m:r>
                              <a:rPr lang="en-US" altLang="en-US" sz="24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en-US" sz="2400" i="1">
                                <a:latin typeface="Cambria Math"/>
                              </a:rPr>
                              <m:t>+10</m:t>
                            </m:r>
                            <m:r>
                              <a:rPr lang="en-US" altLang="en-US" sz="2400" i="1">
                                <a:latin typeface="Cambria Math"/>
                              </a:rPr>
                              <m:t>𝑠</m:t>
                            </m:r>
                            <m:r>
                              <m:rPr>
                                <m:nor/>
                              </m:rPr>
                              <a:rPr lang="en-US" altLang="en-US" sz="2400" dirty="0"/>
                              <m:t> </m:t>
                            </m:r>
                          </m:num>
                          <m:den>
                            <m:r>
                              <a:rPr lang="en-US" altLang="en-US" sz="2400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en-US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en-US" sz="2400" b="0" i="1" smtClean="0">
                                <a:latin typeface="Cambria Math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endParaRPr lang="en-US" altLang="en-US" sz="2400" dirty="0" smtClean="0"/>
              </a:p>
              <a:p>
                <a:pPr marL="0" indent="0" eaLnBrk="1" hangingPunct="1">
                  <a:buNone/>
                </a:pPr>
                <a:r>
                  <a:rPr lang="en-US" altLang="en-US" sz="2800" dirty="0" smtClean="0"/>
                  <a:t>This is a standard Newton cooling problem with rate</a:t>
                </a:r>
                <a:r>
                  <a:rPr lang="en-US" altLang="en-US" sz="4000" dirty="0">
                    <a:latin typeface="Cambria Math"/>
                  </a:rPr>
                  <a:t> </a:t>
                </a:r>
                <a:r>
                  <a:rPr lang="en-US" altLang="en-US" sz="4000" dirty="0">
                    <a:solidFill>
                      <a:schemeClr val="bg1"/>
                    </a:solidFill>
                    <a:latin typeface="Cambria Math"/>
                  </a:rPr>
                  <a:t>|</a:t>
                </a:r>
                <a:r>
                  <a:rPr lang="en-US" altLang="en-US" sz="4000" dirty="0" smtClean="0"/>
                  <a:t> </a:t>
                </a:r>
                <a:r>
                  <a:rPr lang="en-US" altLang="en-US" sz="2800" dirty="0" smtClean="0"/>
                  <a:t>constant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/>
                      </a:rPr>
                      <m:t>𝑟</m:t>
                    </m:r>
                    <m:r>
                      <a:rPr lang="en-US" altLang="en-US" sz="2800" i="1">
                        <a:latin typeface="Cambria Math"/>
                      </a:rPr>
                      <m:t>+</m:t>
                    </m:r>
                    <m:r>
                      <a:rPr lang="en-US" altLang="en-US" sz="28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en-US" sz="2800" dirty="0" smtClean="0"/>
                  <a:t> and ambient temperature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/>
                          </a:rPr>
                          <m:t>70</m:t>
                        </m:r>
                        <m:r>
                          <a:rPr lang="en-US" altLang="en-US" sz="2400" i="1">
                            <a:latin typeface="Cambria Math"/>
                          </a:rPr>
                          <m:t>𝑟</m:t>
                        </m:r>
                        <m:r>
                          <a:rPr lang="en-US" altLang="en-US" sz="2400" i="1">
                            <a:latin typeface="Cambria Math"/>
                          </a:rPr>
                          <m:t>+10</m:t>
                        </m:r>
                        <m:r>
                          <a:rPr lang="en-US" altLang="en-US" sz="2400" i="1">
                            <a:latin typeface="Cambria Math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altLang="en-US" sz="2400" dirty="0"/>
                          <m:t> </m:t>
                        </m:r>
                      </m:num>
                      <m:den>
                        <m:r>
                          <a:rPr lang="en-US" altLang="en-US" sz="2400" i="1">
                            <a:latin typeface="Cambria Math"/>
                          </a:rPr>
                          <m:t>𝑟</m:t>
                        </m:r>
                        <m:r>
                          <a:rPr lang="en-US" altLang="en-US" sz="2400" i="1">
                            <a:latin typeface="Cambria Math"/>
                          </a:rPr>
                          <m:t>+</m:t>
                        </m:r>
                        <m:r>
                          <a:rPr lang="en-US" altLang="en-US" sz="2400" i="1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altLang="en-US" sz="2400" dirty="0" smtClean="0"/>
                  <a:t> .</a:t>
                </a:r>
              </a:p>
              <a:p>
                <a:pPr marL="0" indent="0" eaLnBrk="1" hangingPunct="1">
                  <a:buNone/>
                </a:pPr>
                <a:endParaRPr lang="en-US" altLang="en-US" sz="2400" dirty="0"/>
              </a:p>
              <a:p>
                <a:pPr marL="0" indent="0" eaLnBrk="1" hangingPunct="1">
                  <a:buNone/>
                </a:pPr>
                <a:r>
                  <a:rPr lang="en-US" altLang="en-US" sz="2800" dirty="0" smtClean="0"/>
                  <a:t>Solution:</a:t>
                </a:r>
                <a:r>
                  <a:rPr lang="en-US" altLang="en-US" sz="2400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/>
                      </a:rPr>
                      <m:t>𝑇</m:t>
                    </m:r>
                    <m:r>
                      <a:rPr lang="en-US" altLang="en-US" sz="2400" b="0" i="1" smtClean="0">
                        <a:latin typeface="Cambria Math"/>
                      </a:rPr>
                      <m:t>=</m:t>
                    </m:r>
                    <m:r>
                      <a:rPr lang="en-US" altLang="en-US" sz="2400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altLang="en-US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en-US" sz="2400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altLang="en-US" sz="24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/>
                          </a:rPr>
                          <m:t>70</m:t>
                        </m:r>
                        <m:r>
                          <a:rPr lang="en-US" altLang="en-US" sz="2400" i="1">
                            <a:latin typeface="Cambria Math"/>
                          </a:rPr>
                          <m:t>𝑟</m:t>
                        </m:r>
                        <m:r>
                          <a:rPr lang="en-US" altLang="en-US" sz="2400" i="1">
                            <a:latin typeface="Cambria Math"/>
                          </a:rPr>
                          <m:t>+10</m:t>
                        </m:r>
                        <m:r>
                          <a:rPr lang="en-US" altLang="en-US" sz="2400" i="1">
                            <a:latin typeface="Cambria Math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altLang="en-US" sz="2400" dirty="0"/>
                          <m:t> </m:t>
                        </m:r>
                      </m:num>
                      <m:den>
                        <m:r>
                          <a:rPr lang="en-US" altLang="en-US" sz="2400" i="1">
                            <a:latin typeface="Cambria Math"/>
                          </a:rPr>
                          <m:t>𝑟</m:t>
                        </m:r>
                        <m:r>
                          <a:rPr lang="en-US" altLang="en-US" sz="2400" i="1">
                            <a:latin typeface="Cambria Math"/>
                          </a:rPr>
                          <m:t>+</m:t>
                        </m:r>
                        <m:r>
                          <a:rPr lang="en-US" altLang="en-US" sz="2400" i="1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altLang="en-US" sz="2400" b="0" i="0" smtClean="0">
                        <a:latin typeface="Cambria Math"/>
                      </a:rPr>
                      <m:t>;      </m:t>
                    </m:r>
                    <m:r>
                      <a:rPr lang="en-US" altLang="en-US" sz="2400" b="0" i="1" smtClean="0">
                        <a:latin typeface="Cambria Math"/>
                      </a:rPr>
                      <m:t>𝐴</m:t>
                    </m:r>
                    <m:r>
                      <a:rPr lang="en-US" alt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/>
                          </a:rPr>
                          <m:t>70</m:t>
                        </m:r>
                        <m:r>
                          <a:rPr lang="en-US" altLang="en-US" sz="2400" i="1">
                            <a:latin typeface="Cambria Math"/>
                          </a:rPr>
                          <m:t>𝑟</m:t>
                        </m:r>
                        <m:r>
                          <a:rPr lang="en-US" altLang="en-US" sz="2400" i="1">
                            <a:latin typeface="Cambria Math"/>
                          </a:rPr>
                          <m:t>+10</m:t>
                        </m:r>
                        <m:r>
                          <a:rPr lang="en-US" altLang="en-US" sz="2400" i="1">
                            <a:latin typeface="Cambria Math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altLang="en-US" sz="2400" dirty="0"/>
                          <m:t> </m:t>
                        </m:r>
                      </m:num>
                      <m:den>
                        <m:r>
                          <a:rPr lang="en-US" altLang="en-US" sz="2400" i="1">
                            <a:latin typeface="Cambria Math"/>
                          </a:rPr>
                          <m:t>𝑟</m:t>
                        </m:r>
                        <m:r>
                          <a:rPr lang="en-US" altLang="en-US" sz="2400" i="1">
                            <a:latin typeface="Cambria Math"/>
                          </a:rPr>
                          <m:t>+</m:t>
                        </m:r>
                        <m:r>
                          <a:rPr lang="en-US" altLang="en-US" sz="2400" i="1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altLang="en-US" sz="2400" dirty="0" smtClean="0"/>
              </a:p>
              <a:p>
                <a:pPr marL="0" indent="0" eaLnBrk="1" hangingPunct="1">
                  <a:buNone/>
                </a:pPr>
                <a:endParaRPr lang="en-US" altLang="en-US" sz="2400" dirty="0"/>
              </a:p>
              <a:p>
                <a:pPr marL="0" indent="0" eaLnBrk="1" hangingPunct="1">
                  <a:buNone/>
                </a:pPr>
                <a:r>
                  <a:rPr lang="en-US" altLang="en-US" sz="2800" dirty="0" smtClean="0"/>
                  <a:t>Equilibrium:</a:t>
                </a:r>
                <a:r>
                  <a:rPr lang="en-US" altLang="en-US" sz="24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sz="24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alt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/>
                          </a:rPr>
                          <m:t>70</m:t>
                        </m:r>
                        <m:r>
                          <a:rPr lang="en-US" altLang="en-US" sz="2400" i="1">
                            <a:latin typeface="Cambria Math"/>
                          </a:rPr>
                          <m:t>𝑟</m:t>
                        </m:r>
                        <m:r>
                          <a:rPr lang="en-US" altLang="en-US" sz="2400" i="1">
                            <a:latin typeface="Cambria Math"/>
                          </a:rPr>
                          <m:t>+10</m:t>
                        </m:r>
                        <m:r>
                          <a:rPr lang="en-US" altLang="en-US" sz="2400" i="1">
                            <a:latin typeface="Cambria Math"/>
                          </a:rPr>
                          <m:t>𝑠</m:t>
                        </m:r>
                        <m:r>
                          <m:rPr>
                            <m:nor/>
                          </m:rPr>
                          <a:rPr lang="en-US" altLang="en-US" sz="2400" dirty="0"/>
                          <m:t> </m:t>
                        </m:r>
                      </m:num>
                      <m:den>
                        <m:r>
                          <a:rPr lang="en-US" altLang="en-US" sz="2400" i="1">
                            <a:latin typeface="Cambria Math"/>
                          </a:rPr>
                          <m:t>𝑟</m:t>
                        </m:r>
                        <m:r>
                          <a:rPr lang="en-US" altLang="en-US" sz="2400" i="1">
                            <a:latin typeface="Cambria Math"/>
                          </a:rPr>
                          <m:t>+</m:t>
                        </m:r>
                        <m:r>
                          <a:rPr lang="en-US" altLang="en-US" sz="2400" i="1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altLang="en-US" sz="2400" dirty="0" smtClean="0"/>
              </a:p>
              <a:p>
                <a:pPr marL="0" indent="0" eaLnBrk="1" hangingPunct="1">
                  <a:buNone/>
                </a:pPr>
                <a:endParaRPr lang="en-US" altLang="en-US" sz="2400" dirty="0" smtClean="0"/>
              </a:p>
              <a:p>
                <a:pPr marL="0" indent="0" eaLnBrk="1" hangingPunct="1">
                  <a:buNone/>
                </a:pPr>
                <a:endParaRPr lang="en-US" altLang="en-US" sz="2400" dirty="0"/>
              </a:p>
              <a:p>
                <a:pPr marL="0" indent="0" eaLnBrk="1" hangingPunct="1">
                  <a:buNone/>
                </a:pPr>
                <a:endParaRPr lang="en-US" altLang="en-US" sz="2800" dirty="0"/>
              </a:p>
              <a:p>
                <a:pPr eaLnBrk="1" hangingPunct="1"/>
                <a:endParaRPr lang="en-US" altLang="en-US" sz="2800" dirty="0" smtClean="0"/>
              </a:p>
              <a:p>
                <a:pPr marL="0" indent="0" eaLnBrk="1" hangingPunct="1">
                  <a:buNone/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8449" y="895349"/>
                <a:ext cx="8607425" cy="5781675"/>
              </a:xfrm>
              <a:blipFill rotWithShape="1">
                <a:blip r:embed="rId2"/>
                <a:stretch>
                  <a:fillRect l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93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13567</TotalTime>
  <Words>920</Words>
  <Application>Microsoft Office PowerPoint</Application>
  <PresentationFormat>On-screen Show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Newton Cooling in the Attic: Applying ODEs  at Home</vt:lpstr>
      <vt:lpstr>Cold Air Problem</vt:lpstr>
      <vt:lpstr>PowerPoint Presentation</vt:lpstr>
      <vt:lpstr>PowerPoint Presentation</vt:lpstr>
      <vt:lpstr>PowerPoint Presentation</vt:lpstr>
      <vt:lpstr>PowerPoint Presentation</vt:lpstr>
      <vt:lpstr>ODE Model</vt:lpstr>
      <vt:lpstr>Example</vt:lpstr>
      <vt:lpstr>Solution</vt:lpstr>
      <vt:lpstr>Interpretation</vt:lpstr>
      <vt:lpstr>In General</vt:lpstr>
      <vt:lpstr>Rate constants and R values</vt:lpstr>
      <vt:lpstr>Rate constants and R values</vt:lpstr>
      <vt:lpstr>Original Question</vt:lpstr>
      <vt:lpstr>Model Validation</vt:lpstr>
      <vt:lpstr>Model Validation</vt:lpstr>
      <vt:lpstr>Finis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kalmanNoDom</dc:creator>
  <cp:lastModifiedBy>kalmanNoDom</cp:lastModifiedBy>
  <cp:revision>141</cp:revision>
  <cp:lastPrinted>2018-07-17T21:34:06Z</cp:lastPrinted>
  <dcterms:created xsi:type="dcterms:W3CDTF">1601-01-01T00:00:00Z</dcterms:created>
  <dcterms:modified xsi:type="dcterms:W3CDTF">2018-12-22T20:49:33Z</dcterms:modified>
</cp:coreProperties>
</file>